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8" r:id="rId12"/>
    <p:sldId id="266" r:id="rId13"/>
    <p:sldId id="264" r:id="rId14"/>
    <p:sldId id="283" r:id="rId15"/>
    <p:sldId id="267" r:id="rId16"/>
    <p:sldId id="273" r:id="rId17"/>
    <p:sldId id="274" r:id="rId18"/>
    <p:sldId id="284" r:id="rId19"/>
    <p:sldId id="279" r:id="rId20"/>
    <p:sldId id="280" r:id="rId21"/>
    <p:sldId id="281" r:id="rId22"/>
    <p:sldId id="278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odor" initials="a" lastIdx="0" clrIdx="0">
    <p:extLst>
      <p:ext uri="{19B8F6BF-5375-455C-9EA6-DF929625EA0E}">
        <p15:presenceInfo xmlns:p15="http://schemas.microsoft.com/office/powerpoint/2012/main" userId="afod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4" autoAdjust="0"/>
    <p:restoredTop sz="94660"/>
  </p:normalViewPr>
  <p:slideViewPr>
    <p:cSldViewPr snapToGrid="0">
      <p:cViewPr varScale="1">
        <p:scale>
          <a:sx n="61" d="100"/>
          <a:sy n="61" d="100"/>
        </p:scale>
        <p:origin x="744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412-7D58-40EF-B2D9-F774818ED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E8FA9-80B8-43C8-9BEC-1A8FAA38E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23A-B72A-460B-BBEB-45542D28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9-E3DE-45FB-BFF5-1CD93C59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A590D-A88C-4CF8-9847-EE8DAA5C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D5C4-2963-4BB1-8C8C-7025ACA6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BE854-AE0D-4056-90E8-47DCD0C5C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B90D-6D10-430A-BA13-A51F099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5284-DB56-49A3-B7F8-178EEB95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043E-B4AA-41B5-97B5-31091AE4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21842-1D9E-4C91-A90E-31BDD68A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B9D7D-E3A2-4F12-9801-A9F30EB3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F0FF-501B-4E00-901B-B84A89B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589-6E4A-48AA-B468-64965944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C6D1-9257-45B8-9D65-69501891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16-E528-4017-926C-D156708A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B4F5-77D5-4BC8-953C-B50F2A5B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4F17C-AF3A-47DB-AFEE-2D8C5878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BE20-BE92-4030-968A-2CB6E29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BCA2-66A3-4F60-A133-9087223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543-BDB4-4611-9EAF-ED6BC11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213D3-4476-4EAA-A583-B83C60C4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09B2-3708-4098-8C37-1703A0A2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147C-29E8-4CDF-BC2E-BBE80F82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41F92-C039-4D17-B8B1-1A3DC3D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C881-F41A-4C34-8DBD-B8C40E0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75CF4-6625-4F66-9688-1B8E7001B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04731-52DF-4B1D-9769-B2B22FF4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A37B-CBD7-486B-A547-2E9419AB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18FB-DF20-4E8D-976F-2CA9AE91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BDA20-00CC-435B-B60D-3B8A4713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E805-B0AF-42F4-B101-6EEF765F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C69-F1F1-4CC6-85A8-A3E663E0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7B5BD-1DA8-4809-91A5-C763FC7BA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F4A37-0749-4F2A-8673-C2E7DBF6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06C4B-97A6-485B-8F3E-EB394A6B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F2B4C-F515-4312-8983-CCDD0471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34F07-D823-4A92-B45D-B42F762D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5E8B5-E41A-48C5-9E22-50D19B30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D492-82F0-4BF7-B108-4F68EF81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AAD8D-2EAA-4539-8A39-B67FF889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EFC1F-EFDD-436F-890A-DF74815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876D2-F2D7-48E0-80D8-B1F1331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D337-657F-4490-BD91-A8EFE7B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51C04-5E4E-40C3-9808-36CEC66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270FD-99D7-4B76-B3A2-0D3E22D9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811C-B72D-48AE-9989-103DBA7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6D36-CF78-46EE-8886-B64298DC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37168-A032-4FF1-8D57-2C4CB5ADD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B0A8B-1CE9-40E2-AD81-402DC090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CBE7-0F82-4F7D-8918-37AECFC1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D231-EC65-4D1F-878A-077D2E3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ACB0-1930-485C-B436-8AA6270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89531-A018-45F4-A7AB-16B1589AB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7734-221C-4372-B951-CDE45061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0F33-AE56-4CFF-979E-DD4B6015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DB4DA-9FAB-4A5F-9B64-72B76C0E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0A750-0990-452D-9486-8A22F636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0EC6-1335-4197-AEF1-2E167B26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4732-65BD-4FA3-8BCE-83FE298E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EC6A-B794-46CF-81C3-2C4117BFB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98033-584B-4B21-9E43-457DBD448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5A53-E0F9-4392-BCA9-2A1E7082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better-programming/prototypes-in-javascript-5bba2990e04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eveloper.mozilla.org/en-US/docs/Web/JavaScript/Reference/Global_Objects/Object/prototyp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7884-4A73-45A4-92AD-01E0A0521498}"/>
              </a:ext>
            </a:extLst>
          </p:cNvPr>
          <p:cNvSpPr txBox="1"/>
          <p:nvPr/>
        </p:nvSpPr>
        <p:spPr>
          <a:xfrm>
            <a:off x="797560" y="391160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vs. Java</a:t>
            </a:r>
          </a:p>
        </p:txBody>
      </p:sp>
    </p:spTree>
    <p:extLst>
      <p:ext uri="{BB962C8B-B14F-4D97-AF65-F5344CB8AC3E}">
        <p14:creationId xmlns:p14="http://schemas.microsoft.com/office/powerpoint/2010/main" val="120502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CC88D-7D80-4B63-8002-857D160502C2}"/>
              </a:ext>
            </a:extLst>
          </p:cNvPr>
          <p:cNvSpPr/>
          <p:nvPr/>
        </p:nvSpPr>
        <p:spPr>
          <a:xfrm>
            <a:off x="1002030" y="90785"/>
            <a:ext cx="860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constructors are special functions that can only be called at object creation; JavaScript "constructors" are just standard functions.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1F452E-2633-4C8A-AD01-27D59A8FAF9E}"/>
              </a:ext>
            </a:extLst>
          </p:cNvPr>
          <p:cNvCxnSpPr/>
          <p:nvPr/>
        </p:nvCxnSpPr>
        <p:spPr>
          <a:xfrm>
            <a:off x="5674360" y="68072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24F282-B13E-4CD9-B96B-A4EE7536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1" y="889000"/>
            <a:ext cx="4942511" cy="409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B89D-3315-4EC2-9C5C-BB436CC2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953452"/>
            <a:ext cx="5109841" cy="37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082894-85A1-4743-92AC-16EE2AD54999}"/>
              </a:ext>
            </a:extLst>
          </p:cNvPr>
          <p:cNvSpPr/>
          <p:nvPr/>
        </p:nvSpPr>
        <p:spPr>
          <a:xfrm>
            <a:off x="2016760" y="0"/>
            <a:ext cx="8539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Java uses block-based scoping; JavaScript uses function-based scoping;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Since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constructors are just functions, they can be called without using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DEE6F-77F6-436C-8CDC-6C75EC53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0" y="720178"/>
            <a:ext cx="5068583" cy="52592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6BE792-5C2B-4120-8665-EE8EC9121EF1}"/>
              </a:ext>
            </a:extLst>
          </p:cNvPr>
          <p:cNvCxnSpPr/>
          <p:nvPr/>
        </p:nvCxnSpPr>
        <p:spPr>
          <a:xfrm>
            <a:off x="6144260" y="782320"/>
            <a:ext cx="0" cy="578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74F76E-93C1-4E15-ACBA-B011DB02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0" y="646331"/>
            <a:ext cx="5068584" cy="4343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E2F907-F4AA-406A-915B-0AA687292F69}"/>
              </a:ext>
            </a:extLst>
          </p:cNvPr>
          <p:cNvSpPr/>
          <p:nvPr/>
        </p:nvSpPr>
        <p:spPr>
          <a:xfrm>
            <a:off x="6223000" y="5146040"/>
            <a:ext cx="8539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is no equivalent in Java;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is no implicit “global” scope;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this is always attached to an instance of an object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of type Car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63DD2-5EF2-4130-B007-2DB52E6559B7}"/>
              </a:ext>
            </a:extLst>
          </p:cNvPr>
          <p:cNvSpPr/>
          <p:nvPr/>
        </p:nvSpPr>
        <p:spPr>
          <a:xfrm>
            <a:off x="814552" y="6028190"/>
            <a:ext cx="85394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scope of “this” depends on the object on which 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function is invoked.  The “global” object (in node.js)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Is invoked by default.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11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EC5A-48CA-455F-8DA7-87C51B66A4E1}"/>
              </a:ext>
            </a:extLst>
          </p:cNvPr>
          <p:cNvSpPr/>
          <p:nvPr/>
        </p:nvSpPr>
        <p:spPr>
          <a:xfrm>
            <a:off x="1002030" y="90785"/>
            <a:ext cx="1027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, any function can be a constructor (but by style convention, they start with capital letters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If they are meant to be constructors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89BF-8113-4384-B8F8-3617C6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13" y="751840"/>
            <a:ext cx="5292387" cy="4874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5A0F62-4600-4207-9820-30DC3CE01B66}"/>
              </a:ext>
            </a:extLst>
          </p:cNvPr>
          <p:cNvSpPr/>
          <p:nvPr/>
        </p:nvSpPr>
        <p:spPr>
          <a:xfrm>
            <a:off x="1085537" y="5854833"/>
            <a:ext cx="1027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Here “foo” is not designed to be a constructor, but can still be used that way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(because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has few rules on what you are allowed to do)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51595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C01FA-BAC5-420E-AB6C-A89112D6B9AB}"/>
              </a:ext>
            </a:extLst>
          </p:cNvPr>
          <p:cNvSpPr/>
          <p:nvPr/>
        </p:nvSpPr>
        <p:spPr>
          <a:xfrm>
            <a:off x="2935300" y="38854"/>
            <a:ext cx="4888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class-based; JavaScript is prototype-based.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6199E-5A2E-4F5F-B328-36CB172864BE}"/>
              </a:ext>
            </a:extLst>
          </p:cNvPr>
          <p:cNvCxnSpPr>
            <a:cxnSpLocks/>
          </p:cNvCxnSpPr>
          <p:nvPr/>
        </p:nvCxnSpPr>
        <p:spPr>
          <a:xfrm>
            <a:off x="5942330" y="462280"/>
            <a:ext cx="46552" cy="605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DD1254-6BE7-468B-B313-306726F5BEF4}"/>
              </a:ext>
            </a:extLst>
          </p:cNvPr>
          <p:cNvSpPr/>
          <p:nvPr/>
        </p:nvSpPr>
        <p:spPr>
          <a:xfrm>
            <a:off x="-26233" y="6211054"/>
            <a:ext cx="556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https://www.w3schools.com/js/js_object_prototypes.asp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CB174-7270-4871-B460-474C1B96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1" y="636662"/>
            <a:ext cx="4681220" cy="202335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31F7CE90-8B7D-495E-9F88-DD3C2263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460" y="605790"/>
            <a:ext cx="35942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classes inherit from Object in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2C2BD-CAA4-489C-A751-57983C6B9789}"/>
              </a:ext>
            </a:extLst>
          </p:cNvPr>
          <p:cNvSpPr/>
          <p:nvPr/>
        </p:nvSpPr>
        <p:spPr>
          <a:xfrm>
            <a:off x="430967" y="355382"/>
            <a:ext cx="3780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https://www.w3schools.com/js/js_object_prototypes.asp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6002612-A1C5-49B5-80EA-7361970BE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" y="2743200"/>
            <a:ext cx="53976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E886C8A-297C-49AC-B697-7378B0323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90" y="2663190"/>
            <a:ext cx="37064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Super classes (like all other classes in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Java) can’t be changed at run-time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5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1C411D-43DA-4E1B-85F6-3C20F17EDD79}"/>
              </a:ext>
            </a:extLst>
          </p:cNvPr>
          <p:cNvSpPr/>
          <p:nvPr/>
        </p:nvSpPr>
        <p:spPr>
          <a:xfrm>
            <a:off x="586635" y="6312498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https://medium.com/better-programming/prototypes-in-javascript-5bba2990e04b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D3205-F0E7-4700-B827-F95BB7000A62}"/>
              </a:ext>
            </a:extLst>
          </p:cNvPr>
          <p:cNvSpPr txBox="1"/>
          <p:nvPr/>
        </p:nvSpPr>
        <p:spPr>
          <a:xfrm>
            <a:off x="908138" y="407096"/>
            <a:ext cx="964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Whenever you define a function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makes a companion prototype object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(which itself has a prototype reference that points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object.prototype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C5848-6FC6-4ADD-9C56-A6DFAA776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79" y="1489226"/>
            <a:ext cx="5002843" cy="1637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A22CA-D565-4BD1-A1F8-1838BDE91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535" y="1053427"/>
            <a:ext cx="5108111" cy="1646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52BD8-21CF-43BE-8E54-A5EEC79DF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52" y="3347415"/>
            <a:ext cx="8348597" cy="254361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CBED81-7F22-400A-AA8D-D08323D479AA}"/>
              </a:ext>
            </a:extLst>
          </p:cNvPr>
          <p:cNvCxnSpPr/>
          <p:nvPr/>
        </p:nvCxnSpPr>
        <p:spPr>
          <a:xfrm flipV="1">
            <a:off x="9344416" y="3613759"/>
            <a:ext cx="757825" cy="50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8238B0-9E83-4218-80D2-7D6B3A8E0B8C}"/>
              </a:ext>
            </a:extLst>
          </p:cNvPr>
          <p:cNvSpPr txBox="1"/>
          <p:nvPr/>
        </p:nvSpPr>
        <p:spPr>
          <a:xfrm>
            <a:off x="10164871" y="3278688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prototype.object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3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1CEF8-0DEF-450E-BDEB-AADA1F34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9" y="445857"/>
            <a:ext cx="5993291" cy="5597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C6A93-E9A1-444A-9EE6-ABA9C69A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5" y="2260600"/>
            <a:ext cx="5564918" cy="174244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315E243-9ED5-4EF6-B07F-8090A72D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09" y="-30480"/>
            <a:ext cx="86027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changes the behavior of all the derived 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67A2B-FF4D-44AA-9738-3ED9D6C137A4}"/>
              </a:ext>
            </a:extLst>
          </p:cNvPr>
          <p:cNvCxnSpPr>
            <a:cxnSpLocks/>
          </p:cNvCxnSpPr>
          <p:nvPr/>
        </p:nvCxnSpPr>
        <p:spPr>
          <a:xfrm flipH="1" flipV="1">
            <a:off x="6278880" y="4277360"/>
            <a:ext cx="929640" cy="40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1">
            <a:extLst>
              <a:ext uri="{FF2B5EF4-FFF2-40B4-BE49-F238E27FC236}">
                <a16:creationId xmlns:a16="http://schemas.microsoft.com/office/drawing/2014/main" id="{3B35F9C2-7CCB-4ADF-9037-ECA0F47EF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10" y="6075680"/>
            <a:ext cx="3776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equivalent to this in Java….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9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F8084-8866-458F-9E69-7340666C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2" y="736600"/>
            <a:ext cx="6856020" cy="551688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C737507-86FF-4F04-8299-4F8353FDC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the Object prototype, changes the behavior of all objects that have been and will be created in your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session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864D9-DAC4-42D5-BCF9-98C1A3C7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05" y="782320"/>
            <a:ext cx="5734361" cy="3469640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6FC89EC0-C987-4C4D-8588-419D6E37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10" y="4622800"/>
            <a:ext cx="72732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is, to put it mildly, no equivalent in Java.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maximizes flexibility but removes all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possibility of strong typing, which goes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against the Java design principle…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85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E42AA-81FB-4B1C-8340-74E85D6C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5" y="1031240"/>
            <a:ext cx="6987646" cy="5532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34410-1184-4EE3-ABBC-E2CC90360C35}"/>
              </a:ext>
            </a:extLst>
          </p:cNvPr>
          <p:cNvSpPr txBox="1"/>
          <p:nvPr/>
        </p:nvSpPr>
        <p:spPr>
          <a:xfrm>
            <a:off x="487680" y="30480"/>
            <a:ext cx="1061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Java, all classes extend Object.  If you don’t specify a parent class, you directly inherit from Object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when you use “new”, you get a prototype associated with that constructor.</a:t>
            </a:r>
          </a:p>
          <a:p>
            <a:r>
              <a:rPr lang="en-US" dirty="0"/>
              <a:t>The prototype of the constructor prototype is the Object prototype (which is the top of the prototype chain)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0A685-0230-45AC-826E-75C7ECF7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81" y="1449388"/>
            <a:ext cx="4636695" cy="155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64110-29F1-47C2-8967-8C13440BEFE8}"/>
              </a:ext>
            </a:extLst>
          </p:cNvPr>
          <p:cNvSpPr txBox="1"/>
          <p:nvPr/>
        </p:nvSpPr>
        <p:spPr>
          <a:xfrm>
            <a:off x="7528560" y="563372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12E25-8313-4792-A190-587CEB419575}"/>
              </a:ext>
            </a:extLst>
          </p:cNvPr>
          <p:cNvCxnSpPr/>
          <p:nvPr/>
        </p:nvCxnSpPr>
        <p:spPr>
          <a:xfrm flipV="1">
            <a:off x="7884160" y="402844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29F65-F6F7-40AD-9B97-32BB0715E698}"/>
              </a:ext>
            </a:extLst>
          </p:cNvPr>
          <p:cNvSpPr txBox="1"/>
          <p:nvPr/>
        </p:nvSpPr>
        <p:spPr>
          <a:xfrm>
            <a:off x="7620000" y="46380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Foo.prototype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AFF691-5F73-490C-97F6-2F7F618EC74B}"/>
              </a:ext>
            </a:extLst>
          </p:cNvPr>
          <p:cNvCxnSpPr/>
          <p:nvPr/>
        </p:nvCxnSpPr>
        <p:spPr>
          <a:xfrm flipV="1">
            <a:off x="7899400" y="516128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AF6F82-7637-41F8-9E92-67DC6048902B}"/>
              </a:ext>
            </a:extLst>
          </p:cNvPr>
          <p:cNvSpPr txBox="1"/>
          <p:nvPr/>
        </p:nvSpPr>
        <p:spPr>
          <a:xfrm>
            <a:off x="7655559" y="3693160"/>
            <a:ext cx="21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Object.prototype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8DED91-5B8D-462E-9020-62FA49724351}"/>
              </a:ext>
            </a:extLst>
          </p:cNvPr>
          <p:cNvCxnSpPr/>
          <p:nvPr/>
        </p:nvCxnSpPr>
        <p:spPr>
          <a:xfrm>
            <a:off x="9540240" y="3429000"/>
            <a:ext cx="0" cy="288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CB15C7-4069-4BFF-B83A-CE24F4EC8C24}"/>
              </a:ext>
            </a:extLst>
          </p:cNvPr>
          <p:cNvSpPr txBox="1"/>
          <p:nvPr/>
        </p:nvSpPr>
        <p:spPr>
          <a:xfrm>
            <a:off x="9794240" y="572516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D1F0A-53D5-478C-8D75-1B74B4FCF3B9}"/>
              </a:ext>
            </a:extLst>
          </p:cNvPr>
          <p:cNvSpPr/>
          <p:nvPr/>
        </p:nvSpPr>
        <p:spPr>
          <a:xfrm>
            <a:off x="9709113" y="47632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C95808-8508-4363-9AE0-6FBC3C7EFE93}"/>
              </a:ext>
            </a:extLst>
          </p:cNvPr>
          <p:cNvCxnSpPr/>
          <p:nvPr/>
        </p:nvCxnSpPr>
        <p:spPr>
          <a:xfrm flipV="1">
            <a:off x="9987280" y="521716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2A68CF-079E-4F71-95DC-70083AEF7037}"/>
              </a:ext>
            </a:extLst>
          </p:cNvPr>
          <p:cNvSpPr txBox="1"/>
          <p:nvPr/>
        </p:nvSpPr>
        <p:spPr>
          <a:xfrm>
            <a:off x="7503159" y="6380480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 new Foo()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00730-21C4-4BCB-9798-7E4635212E04}"/>
              </a:ext>
            </a:extLst>
          </p:cNvPr>
          <p:cNvSpPr txBox="1"/>
          <p:nvPr/>
        </p:nvSpPr>
        <p:spPr>
          <a:xfrm>
            <a:off x="9718040" y="63398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 new Foo()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787343-899C-4909-B159-C88D5DE95957}"/>
              </a:ext>
            </a:extLst>
          </p:cNvPr>
          <p:cNvSpPr/>
          <p:nvPr/>
        </p:nvSpPr>
        <p:spPr>
          <a:xfrm>
            <a:off x="8542389" y="5373754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5EB050-7775-447C-83DE-BDFA51C5F7E9}"/>
              </a:ext>
            </a:extLst>
          </p:cNvPr>
          <p:cNvCxnSpPr>
            <a:cxnSpLocks/>
          </p:cNvCxnSpPr>
          <p:nvPr/>
        </p:nvCxnSpPr>
        <p:spPr>
          <a:xfrm flipH="1" flipV="1">
            <a:off x="8242126" y="5007372"/>
            <a:ext cx="329503" cy="47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44DD144-10CE-431D-BFFF-D880A2129DA9}"/>
              </a:ext>
            </a:extLst>
          </p:cNvPr>
          <p:cNvSpPr/>
          <p:nvPr/>
        </p:nvSpPr>
        <p:spPr>
          <a:xfrm>
            <a:off x="8456795" y="4448918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03FFE0-35AC-4EC7-A0C6-9C639E821E7E}"/>
              </a:ext>
            </a:extLst>
          </p:cNvPr>
          <p:cNvCxnSpPr>
            <a:cxnSpLocks/>
          </p:cNvCxnSpPr>
          <p:nvPr/>
        </p:nvCxnSpPr>
        <p:spPr>
          <a:xfrm flipH="1" flipV="1">
            <a:off x="8156532" y="4082536"/>
            <a:ext cx="329503" cy="47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2FF1A2F-376B-4E68-9591-0C2C0717E811}"/>
              </a:ext>
            </a:extLst>
          </p:cNvPr>
          <p:cNvSpPr/>
          <p:nvPr/>
        </p:nvSpPr>
        <p:spPr>
          <a:xfrm>
            <a:off x="10579952" y="5714044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4D1BC8-0C6A-48DC-B201-D72DB8303760}"/>
              </a:ext>
            </a:extLst>
          </p:cNvPr>
          <p:cNvCxnSpPr>
            <a:cxnSpLocks/>
          </p:cNvCxnSpPr>
          <p:nvPr/>
        </p:nvCxnSpPr>
        <p:spPr>
          <a:xfrm flipH="1">
            <a:off x="10258677" y="5901915"/>
            <a:ext cx="372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827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3AE704-B46A-43A4-B13A-96BB4404E4D1}"/>
              </a:ext>
            </a:extLst>
          </p:cNvPr>
          <p:cNvSpPr/>
          <p:nvPr/>
        </p:nvSpPr>
        <p:spPr>
          <a:xfrm>
            <a:off x="705632" y="6361888"/>
            <a:ext cx="10379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https://developer.mozilla.org/en-US/docs/Web/JavaScript/Reference/Global_Objects/Object/prototype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65C8E-3723-492D-ACFB-E196C692BE1E}"/>
              </a:ext>
            </a:extLst>
          </p:cNvPr>
          <p:cNvSpPr txBox="1"/>
          <p:nvPr/>
        </p:nvSpPr>
        <p:spPr>
          <a:xfrm>
            <a:off x="1020871" y="457200"/>
            <a:ext cx="8500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Object.prototype</a:t>
            </a:r>
            <a:r>
              <a:rPr lang="en-US" dirty="0"/>
              <a:t> has methods that are shared by all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objets</a:t>
            </a:r>
            <a:endParaRPr lang="en-US" dirty="0"/>
          </a:p>
          <a:p>
            <a:r>
              <a:rPr lang="en-US" dirty="0"/>
              <a:t>(but unlike Java, these can be redefined at run-time in the </a:t>
            </a:r>
            <a:r>
              <a:rPr lang="en-US" dirty="0" err="1"/>
              <a:t>Object.prototype</a:t>
            </a:r>
            <a:r>
              <a:rPr lang="en-US" dirty="0"/>
              <a:t> object itself)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A454D-A8E0-4A66-94B3-5096D759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2" y="1375704"/>
            <a:ext cx="8442542" cy="371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BF853-766E-49EE-B834-AE320C8B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545182"/>
            <a:ext cx="9904405" cy="5535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1AA07C-0029-40F8-BA19-18F4FFB6ECE5}"/>
              </a:ext>
            </a:extLst>
          </p:cNvPr>
          <p:cNvSpPr/>
          <p:nvPr/>
        </p:nvSpPr>
        <p:spPr>
          <a:xfrm>
            <a:off x="1087120" y="3243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can make “this” work on any object you want by using call and apply.</a:t>
            </a:r>
          </a:p>
          <a:p>
            <a:r>
              <a:rPr lang="en-US" dirty="0"/>
              <a:t>This can make </a:t>
            </a:r>
            <a:r>
              <a:rPr lang="en-US" dirty="0" err="1"/>
              <a:t>Javascript</a:t>
            </a:r>
            <a:r>
              <a:rPr lang="en-US" dirty="0"/>
              <a:t> very “R-like” in its 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1CA7CD-DEFB-4F2E-B9F4-639E151A21E6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426146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6ED65-3359-489E-802F-681CDB8ED9A0}"/>
              </a:ext>
            </a:extLst>
          </p:cNvPr>
          <p:cNvSpPr txBox="1"/>
          <p:nvPr/>
        </p:nvSpPr>
        <p:spPr>
          <a:xfrm>
            <a:off x="264160" y="-6096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thoughtful post…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8F0CF-36DC-4AE3-A2A7-7901A369899C}"/>
              </a:ext>
            </a:extLst>
          </p:cNvPr>
          <p:cNvSpPr/>
          <p:nvPr/>
        </p:nvSpPr>
        <p:spPr>
          <a:xfrm>
            <a:off x="624840" y="184835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33246-1D6B-4E84-941A-9C0CD7D9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7" y="509940"/>
            <a:ext cx="6781233" cy="4844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00715-1D1A-4A5A-BD48-E318C8C52437}"/>
              </a:ext>
            </a:extLst>
          </p:cNvPr>
          <p:cNvSpPr txBox="1"/>
          <p:nvPr/>
        </p:nvSpPr>
        <p:spPr>
          <a:xfrm>
            <a:off x="513081" y="5313681"/>
            <a:ext cx="11069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would add: Java supports multi-threaded access to mutable data structures shared in memory;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everything is multi-threaded except your code which runs single-threaded.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Java GUIs, blocking code can be run in a background thread with callbacks to the GUI (AWT thread);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browswer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there is only the GUI thread and blocking functions are usually run on the server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(with a callback function to the single-threaded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1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289CE2-3889-4D41-83AC-3876715E25FD}"/>
              </a:ext>
            </a:extLst>
          </p:cNvPr>
          <p:cNvSpPr/>
          <p:nvPr/>
        </p:nvSpPr>
        <p:spPr>
          <a:xfrm>
            <a:off x="381000" y="7035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Javascript’s</a:t>
            </a:r>
            <a:r>
              <a:rPr lang="en-US" dirty="0"/>
              <a:t> flexibility allows you to do so some cool things.</a:t>
            </a:r>
          </a:p>
          <a:p>
            <a:r>
              <a:rPr lang="en-US" dirty="0"/>
              <a:t>Here we build a cache directly into a prime number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CDBBB-6332-4C18-95F2-A1AF7806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5" y="375920"/>
            <a:ext cx="10251355" cy="581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E93482-5617-4456-A234-AF42EF0E6A35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1105014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9B597-0B3B-43D5-8910-333C684C7078}"/>
              </a:ext>
            </a:extLst>
          </p:cNvPr>
          <p:cNvSpPr/>
          <p:nvPr/>
        </p:nvSpPr>
        <p:spPr>
          <a:xfrm>
            <a:off x="334117" y="115054"/>
            <a:ext cx="110998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Java’s design emphasizes encapsulation.  You are not allowed to reach into private methods and steal functionality.</a:t>
            </a:r>
          </a:p>
          <a:p>
            <a:r>
              <a:rPr lang="en-US" dirty="0" err="1"/>
              <a:t>Javascript’s</a:t>
            </a:r>
            <a:r>
              <a:rPr lang="en-US" dirty="0"/>
              <a:t> design emphasizes flexibility.  You can grab any piece of any function and apply it to any object you want.</a:t>
            </a:r>
          </a:p>
          <a:p>
            <a:r>
              <a:rPr lang="en-US" dirty="0"/>
              <a:t>In Java, we would use composition to wrap an Array and use the Array interface…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we can just apply the internal logic of Array to any arbitrary object.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615BF-D0EF-40A3-AF9A-3778CEE6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3" y="1422400"/>
            <a:ext cx="7257347" cy="5208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A11910-486A-4AE9-8EB2-E1C4E829CD21}"/>
              </a:ext>
            </a:extLst>
          </p:cNvPr>
          <p:cNvSpPr/>
          <p:nvPr/>
        </p:nvSpPr>
        <p:spPr>
          <a:xfrm>
            <a:off x="4419600" y="636719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59977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B5032-2EDB-4C1B-8391-A5312600846E}"/>
              </a:ext>
            </a:extLst>
          </p:cNvPr>
          <p:cNvSpPr txBox="1"/>
          <p:nvPr/>
        </p:nvSpPr>
        <p:spPr>
          <a:xfrm>
            <a:off x="1346200" y="919480"/>
            <a:ext cx="8536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to come:</a:t>
            </a:r>
          </a:p>
          <a:p>
            <a:endParaRPr lang="en-US" dirty="0"/>
          </a:p>
          <a:p>
            <a:r>
              <a:rPr lang="en-US" dirty="0"/>
              <a:t>	Closures</a:t>
            </a:r>
          </a:p>
          <a:p>
            <a:r>
              <a:rPr lang="en-US" dirty="0"/>
              <a:t>	</a:t>
            </a:r>
            <a:r>
              <a:rPr lang="en-US" dirty="0" err="1"/>
              <a:t>Javascript</a:t>
            </a:r>
            <a:r>
              <a:rPr lang="en-US" dirty="0"/>
              <a:t> has strange scoping rules.</a:t>
            </a:r>
          </a:p>
          <a:p>
            <a:r>
              <a:rPr lang="en-US" dirty="0"/>
              <a:t>	Everything in </a:t>
            </a:r>
            <a:r>
              <a:rPr lang="en-US" dirty="0" err="1"/>
              <a:t>javascript</a:t>
            </a:r>
            <a:r>
              <a:rPr lang="en-US" dirty="0"/>
              <a:t> runs multi-threaded except your (single-threaded) code</a:t>
            </a:r>
          </a:p>
        </p:txBody>
      </p:sp>
    </p:spTree>
    <p:extLst>
      <p:ext uri="{BB962C8B-B14F-4D97-AF65-F5344CB8AC3E}">
        <p14:creationId xmlns:p14="http://schemas.microsoft.com/office/powerpoint/2010/main" val="310740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432D2-6BCF-4490-8228-10DAD78F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063063"/>
            <a:ext cx="10364090" cy="5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8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7F74B-7BA5-4D9E-B897-B83940E5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333026"/>
            <a:ext cx="9828966" cy="62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E8D03C-1DB6-4A9A-8269-B93E96D93088}"/>
              </a:ext>
            </a:extLst>
          </p:cNvPr>
          <p:cNvSpPr/>
          <p:nvPr/>
        </p:nvSpPr>
        <p:spPr>
          <a:xfrm>
            <a:off x="289560" y="-33605"/>
            <a:ext cx="941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512D4-E09A-4E97-8D3D-0D407D55D5E6}"/>
              </a:ext>
            </a:extLst>
          </p:cNvPr>
          <p:cNvSpPr txBox="1"/>
          <p:nvPr/>
        </p:nvSpPr>
        <p:spPr>
          <a:xfrm>
            <a:off x="1132840" y="370840"/>
            <a:ext cx="511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also jokes, digs and things to think about…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33A72-205D-4F0C-BB87-E21BF3B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84"/>
            <a:ext cx="12192000" cy="269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F970F-4D58-4288-B7D5-F633346A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9371"/>
            <a:ext cx="4810760" cy="226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3E0A-3BCB-427A-B1C1-0577C3C0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0" y="4043781"/>
            <a:ext cx="6746240" cy="20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AAB28-D143-43C4-AA6C-D57F18C40E21}"/>
              </a:ext>
            </a:extLst>
          </p:cNvPr>
          <p:cNvSpPr txBox="1"/>
          <p:nvPr/>
        </p:nvSpPr>
        <p:spPr>
          <a:xfrm>
            <a:off x="187960" y="81280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We’ve already seen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browser..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0A4134F-65B6-414C-9367-4343B09F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831850"/>
            <a:ext cx="5192712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61608EF-529D-4B0B-B9B2-2A97E11C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26113"/>
            <a:ext cx="762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https://github.com/afodor/afodor.github.io/blob/master/exampleInput.html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2F34114-57FA-4A82-B6BD-A8A9B30D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15" y="1239203"/>
            <a:ext cx="6027956" cy="239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6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5">
            <a:extLst>
              <a:ext uri="{FF2B5EF4-FFF2-40B4-BE49-F238E27FC236}">
                <a16:creationId xmlns:a16="http://schemas.microsoft.com/office/drawing/2014/main" id="{03E8DE8B-3C0B-468C-8217-5F7A366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4" y="1979614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Javascript thread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A34B331A-8C79-471D-9CCD-B0C4067B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949450"/>
            <a:ext cx="3938588" cy="1900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4" name="TextBox 8">
            <a:extLst>
              <a:ext uri="{FF2B5EF4-FFF2-40B4-BE49-F238E27FC236}">
                <a16:creationId xmlns:a16="http://schemas.microsoft.com/office/drawing/2014/main" id="{2D579566-1BDF-447E-9268-197A33D6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2503488"/>
            <a:ext cx="321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things</a:t>
            </a:r>
          </a:p>
        </p:txBody>
      </p:sp>
      <p:sp>
        <p:nvSpPr>
          <p:cNvPr id="117765" name="TextBox 9">
            <a:extLst>
              <a:ext uri="{FF2B5EF4-FFF2-40B4-BE49-F238E27FC236}">
                <a16:creationId xmlns:a16="http://schemas.microsoft.com/office/drawing/2014/main" id="{5B9721A8-0F30-46D8-A4BA-827227F1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9" y="2962276"/>
            <a:ext cx="3582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Callback function() gets called when</a:t>
            </a:r>
          </a:p>
          <a:p>
            <a:r>
              <a:rPr lang="en-US" altLang="en-US" sz="1800"/>
              <a:t>javascript gets around to it</a:t>
            </a:r>
          </a:p>
        </p:txBody>
      </p:sp>
      <p:sp>
        <p:nvSpPr>
          <p:cNvPr id="117766" name="TextBox 10">
            <a:extLst>
              <a:ext uri="{FF2B5EF4-FFF2-40B4-BE49-F238E27FC236}">
                <a16:creationId xmlns:a16="http://schemas.microsoft.com/office/drawing/2014/main" id="{80312CF7-8CB3-478F-9619-10B69B05C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3490914"/>
            <a:ext cx="374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other things</a:t>
            </a:r>
          </a:p>
        </p:txBody>
      </p:sp>
      <p:sp>
        <p:nvSpPr>
          <p:cNvPr id="117767" name="Rectangle 12">
            <a:extLst>
              <a:ext uri="{FF2B5EF4-FFF2-40B4-BE49-F238E27FC236}">
                <a16:creationId xmlns:a16="http://schemas.microsoft.com/office/drawing/2014/main" id="{A225F72E-433A-4010-879F-B11318A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6" y="2039938"/>
            <a:ext cx="3038475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8" name="Line 7">
            <a:extLst>
              <a:ext uri="{FF2B5EF4-FFF2-40B4-BE49-F238E27FC236}">
                <a16:creationId xmlns:a16="http://schemas.microsoft.com/office/drawing/2014/main" id="{85046471-D2BB-4F0E-8930-4A5CB0429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526" y="2382839"/>
            <a:ext cx="3071813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9" name="TextBox 14">
            <a:extLst>
              <a:ext uri="{FF2B5EF4-FFF2-40B4-BE49-F238E27FC236}">
                <a16:creationId xmlns:a16="http://schemas.microsoft.com/office/drawing/2014/main" id="{BD563DD4-6E9E-4472-9DD9-7FA46D8EC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9" y="236220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Clicks on button</a:t>
            </a:r>
          </a:p>
        </p:txBody>
      </p:sp>
      <p:sp>
        <p:nvSpPr>
          <p:cNvPr id="117770" name="Text Box 5">
            <a:extLst>
              <a:ext uri="{FF2B5EF4-FFF2-40B4-BE49-F238E27FC236}">
                <a16:creationId xmlns:a16="http://schemas.microsoft.com/office/drawing/2014/main" id="{7AEE6810-DCA5-4866-8618-501E72B0D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066925"/>
            <a:ext cx="62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623D5-89A6-4A63-8FD3-BAE7B7B66DD4}"/>
              </a:ext>
            </a:extLst>
          </p:cNvPr>
          <p:cNvCxnSpPr>
            <a:cxnSpLocks/>
            <a:endCxn id="117763" idx="3"/>
          </p:cNvCxnSpPr>
          <p:nvPr/>
        </p:nvCxnSpPr>
        <p:spPr>
          <a:xfrm flipH="1">
            <a:off x="5995989" y="2655889"/>
            <a:ext cx="617537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72" name="TextBox 21">
            <a:extLst>
              <a:ext uri="{FF2B5EF4-FFF2-40B4-BE49-F238E27FC236}">
                <a16:creationId xmlns:a16="http://schemas.microsoft.com/office/drawing/2014/main" id="{110A42B1-7734-40C3-8E54-5F87B6A2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609600"/>
            <a:ext cx="863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Callbacks into the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thread work very similarly to callbacks to the AWT thread in Java</a:t>
            </a:r>
          </a:p>
        </p:txBody>
      </p:sp>
      <p:sp>
        <p:nvSpPr>
          <p:cNvPr id="117773" name="TextBox 22">
            <a:extLst>
              <a:ext uri="{FF2B5EF4-FFF2-40B4-BE49-F238E27FC236}">
                <a16:creationId xmlns:a16="http://schemas.microsoft.com/office/drawing/2014/main" id="{F54DBF92-EC9A-4D5D-B9F4-346C6FC26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4459288"/>
            <a:ext cx="7315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If you do something slow on the javascript thread you will crash the browser.</a:t>
            </a:r>
          </a:p>
          <a:p>
            <a:r>
              <a:rPr lang="en-US" altLang="en-US" sz="1800"/>
              <a:t>(Which is an unfriendly thing to your user)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55C812-003F-4204-8A16-196F1E8039C8}"/>
              </a:ext>
            </a:extLst>
          </p:cNvPr>
          <p:cNvCxnSpPr/>
          <p:nvPr/>
        </p:nvCxnSpPr>
        <p:spPr>
          <a:xfrm>
            <a:off x="2133600" y="2438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502FD-04B6-42CA-A1D6-5B982A7E9A96}"/>
              </a:ext>
            </a:extLst>
          </p:cNvPr>
          <p:cNvSpPr txBox="1"/>
          <p:nvPr/>
        </p:nvSpPr>
        <p:spPr>
          <a:xfrm>
            <a:off x="711200" y="284480"/>
            <a:ext cx="991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Surprisingly, </a:t>
            </a:r>
            <a:r>
              <a:rPr lang="en-US" dirty="0" err="1"/>
              <a:t>javascript</a:t>
            </a:r>
            <a:r>
              <a:rPr lang="en-US" dirty="0"/>
              <a:t> is gaining traction on the server using node.js.</a:t>
            </a:r>
          </a:p>
          <a:p>
            <a:endParaRPr lang="en-US" dirty="0"/>
          </a:p>
          <a:p>
            <a:r>
              <a:rPr lang="en-US" dirty="0"/>
              <a:t>node.js allows us to run </a:t>
            </a:r>
            <a:r>
              <a:rPr lang="en-US" dirty="0" err="1"/>
              <a:t>javascript</a:t>
            </a:r>
            <a:r>
              <a:rPr lang="en-US" dirty="0"/>
              <a:t> from the command line, which is useful when learning the language…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E087-3175-456E-BDF2-0930D034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03"/>
            <a:ext cx="11349484" cy="406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EFFBD-8BD2-4831-AFFC-80CE0DE618FA}"/>
              </a:ext>
            </a:extLst>
          </p:cNvPr>
          <p:cNvSpPr/>
          <p:nvPr/>
        </p:nvSpPr>
        <p:spPr>
          <a:xfrm>
            <a:off x="2341880" y="5762675"/>
            <a:ext cx="904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https://developers.slashdot.org/story/17/08/24/1457245/javascript-is-eating-the-world</a:t>
            </a:r>
          </a:p>
        </p:txBody>
      </p:sp>
    </p:spTree>
    <p:extLst>
      <p:ext uri="{BB962C8B-B14F-4D97-AF65-F5344CB8AC3E}">
        <p14:creationId xmlns:p14="http://schemas.microsoft.com/office/powerpoint/2010/main" val="3093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>
            <a:extLst>
              <a:ext uri="{FF2B5EF4-FFF2-40B4-BE49-F238E27FC236}">
                <a16:creationId xmlns:a16="http://schemas.microsoft.com/office/drawing/2014/main" id="{E4905C15-FAAF-453A-AF20-71480956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" y="279400"/>
            <a:ext cx="8396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installing node.js (on the platform of your choice) you will have a “node” executable…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ACC63-A3C0-42DE-B418-81CBA452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23632"/>
            <a:ext cx="7620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2B8-B62C-4C1A-92B6-07A0B7FF0120}"/>
              </a:ext>
            </a:extLst>
          </p:cNvPr>
          <p:cNvSpPr/>
          <p:nvPr/>
        </p:nvSpPr>
        <p:spPr>
          <a:xfrm>
            <a:off x="2629156" y="18534"/>
            <a:ext cx="55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a statically typed language; JavaScript is dynamic.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6C36BE-EB26-485A-83A5-43BADBB15518}"/>
              </a:ext>
            </a:extLst>
          </p:cNvPr>
          <p:cNvCxnSpPr/>
          <p:nvPr/>
        </p:nvCxnSpPr>
        <p:spPr>
          <a:xfrm>
            <a:off x="5196840" y="46228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5CCC7F6-C918-4103-B96F-05FD5E33935E}"/>
              </a:ext>
            </a:extLst>
          </p:cNvPr>
          <p:cNvSpPr/>
          <p:nvPr/>
        </p:nvSpPr>
        <p:spPr>
          <a:xfrm>
            <a:off x="5682236" y="460494"/>
            <a:ext cx="5173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Java, classes are defined at run time; you can’t add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feature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s at run time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A1985-F38D-4B66-A771-DE8F733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358628"/>
            <a:ext cx="6658422" cy="24056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C0F21-3D55-4BC8-AAA3-3A40FAFC45C9}"/>
              </a:ext>
            </a:extLst>
          </p:cNvPr>
          <p:cNvSpPr/>
          <p:nvPr/>
        </p:nvSpPr>
        <p:spPr>
          <a:xfrm>
            <a:off x="373636" y="602734"/>
            <a:ext cx="4237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, there are no classes.  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Everything is a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n object.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You can al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ways add features to your object.</a:t>
            </a:r>
          </a:p>
          <a:p>
            <a:pPr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5663F3-1D91-4299-A4D2-7280815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282507"/>
            <a:ext cx="4884836" cy="1527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2043F-9F29-438B-AB5C-292B5D0FD690}"/>
              </a:ext>
            </a:extLst>
          </p:cNvPr>
          <p:cNvSpPr txBox="1"/>
          <p:nvPr/>
        </p:nvSpPr>
        <p:spPr>
          <a:xfrm>
            <a:off x="360680" y="4282440"/>
            <a:ext cx="4874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</a:t>
            </a:r>
            <a:r>
              <a:rPr lang="en-US" dirty="0" err="1"/>
              <a:t>javascript</a:t>
            </a:r>
            <a:r>
              <a:rPr lang="en-US" dirty="0"/>
              <a:t>  are sort of like hash maps or </a:t>
            </a:r>
          </a:p>
          <a:p>
            <a:r>
              <a:rPr lang="en-US" dirty="0"/>
              <a:t>dictionaries ; </a:t>
            </a:r>
          </a:p>
          <a:p>
            <a:r>
              <a:rPr lang="en-US" dirty="0"/>
              <a:t>Just a collection of keys and values that can be</a:t>
            </a:r>
          </a:p>
          <a:p>
            <a:r>
              <a:rPr lang="en-US" dirty="0"/>
              <a:t>altered </a:t>
            </a:r>
            <a:r>
              <a:rPr lang="en-US"/>
              <a:t>at run-time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FCE51-BD44-4897-BB09-1DF1DC9D1209}"/>
              </a:ext>
            </a:extLst>
          </p:cNvPr>
          <p:cNvSpPr txBox="1"/>
          <p:nvPr/>
        </p:nvSpPr>
        <p:spPr>
          <a:xfrm>
            <a:off x="5770880" y="4368800"/>
            <a:ext cx="5204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Java are instances of strongly-typed classes</a:t>
            </a:r>
          </a:p>
          <a:p>
            <a:r>
              <a:rPr lang="en-US" dirty="0"/>
              <a:t>(whose contents are defined at compile time but</a:t>
            </a:r>
          </a:p>
          <a:p>
            <a:r>
              <a:rPr lang="en-US" dirty="0"/>
              <a:t>instantiated at run-time)</a:t>
            </a:r>
          </a:p>
        </p:txBody>
      </p:sp>
    </p:spTree>
    <p:extLst>
      <p:ext uri="{BB962C8B-B14F-4D97-AF65-F5344CB8AC3E}">
        <p14:creationId xmlns:p14="http://schemas.microsoft.com/office/powerpoint/2010/main" val="29985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CD99E-648F-4301-9277-35F77DC55D2C}"/>
              </a:ext>
            </a:extLst>
          </p:cNvPr>
          <p:cNvSpPr txBox="1"/>
          <p:nvPr/>
        </p:nvSpPr>
        <p:spPr>
          <a:xfrm>
            <a:off x="660400" y="325120"/>
            <a:ext cx="898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functions are “first-class” objects.</a:t>
            </a:r>
          </a:p>
          <a:p>
            <a:r>
              <a:rPr lang="en-US" dirty="0"/>
              <a:t>They can have parameters and references to other functions (and can, of course, be invoked).</a:t>
            </a:r>
          </a:p>
          <a:p>
            <a:endParaRPr lang="en-US" dirty="0"/>
          </a:p>
          <a:p>
            <a:r>
              <a:rPr lang="en-US" dirty="0"/>
              <a:t>In Java, functions are just functions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20699-CF3F-4D28-ABFA-E9DE28C8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1733550"/>
            <a:ext cx="8187055" cy="45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1081</Words>
  <Application>Microsoft Office PowerPoint</Application>
  <PresentationFormat>Widescreen</PresentationFormat>
  <Paragraphs>111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inherit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78</cp:revision>
  <dcterms:created xsi:type="dcterms:W3CDTF">2017-11-17T08:04:12Z</dcterms:created>
  <dcterms:modified xsi:type="dcterms:W3CDTF">2019-11-25T17:40:43Z</dcterms:modified>
</cp:coreProperties>
</file>